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5" r:id="rId1"/>
  </p:sldMasterIdLst>
  <p:sldIdLst>
    <p:sldId id="256" r:id="rId2"/>
    <p:sldId id="257" r:id="rId3"/>
    <p:sldId id="262" r:id="rId4"/>
    <p:sldId id="261" r:id="rId5"/>
    <p:sldId id="258" r:id="rId6"/>
    <p:sldId id="260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ere" initials="T" lastIdx="1" clrIdx="0">
    <p:extLst>
      <p:ext uri="{19B8F6BF-5375-455C-9EA6-DF929625EA0E}">
        <p15:presenceInfo xmlns:p15="http://schemas.microsoft.com/office/powerpoint/2012/main" userId="Ter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00FF00"/>
    <a:srgbClr val="33CC33"/>
    <a:srgbClr val="46DA54"/>
    <a:srgbClr val="009999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38B1855-1B75-4FBE-930C-398BA8C253C6}" styleName="Estilo temático 2 - Énfasis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0370F-FF2F-406C-99C7-FAE2FDFF65FE}" type="datetimeFigureOut">
              <a:rPr lang="en-US" smtClean="0"/>
              <a:t>11/2/2019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F9730-0126-4F7E-89E5-6F7B28892C0E}" type="slidenum">
              <a:rPr lang="en-US" smtClean="0"/>
              <a:t>‹Nº›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1072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0370F-FF2F-406C-99C7-FAE2FDFF65FE}" type="datetimeFigureOut">
              <a:rPr lang="en-US" smtClean="0"/>
              <a:t>11/2/2019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F9730-0126-4F7E-89E5-6F7B28892C0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335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0370F-FF2F-406C-99C7-FAE2FDFF65FE}" type="datetimeFigureOut">
              <a:rPr lang="en-US" smtClean="0"/>
              <a:t>11/2/2019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F9730-0126-4F7E-89E5-6F7B28892C0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557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0370F-FF2F-406C-99C7-FAE2FDFF65FE}" type="datetimeFigureOut">
              <a:rPr lang="en-US" smtClean="0"/>
              <a:t>11/2/2019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F9730-0126-4F7E-89E5-6F7B28892C0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292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0370F-FF2F-406C-99C7-FAE2FDFF65FE}" type="datetimeFigureOut">
              <a:rPr lang="en-US" smtClean="0"/>
              <a:t>11/2/2019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F9730-0126-4F7E-89E5-6F7B28892C0E}" type="slidenum">
              <a:rPr lang="en-US" smtClean="0"/>
              <a:t>‹Nº›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5787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0370F-FF2F-406C-99C7-FAE2FDFF65FE}" type="datetimeFigureOut">
              <a:rPr lang="en-US" smtClean="0"/>
              <a:t>11/2/2019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F9730-0126-4F7E-89E5-6F7B28892C0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85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0370F-FF2F-406C-99C7-FAE2FDFF65FE}" type="datetimeFigureOut">
              <a:rPr lang="en-US" smtClean="0"/>
              <a:t>11/2/2019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F9730-0126-4F7E-89E5-6F7B28892C0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953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0370F-FF2F-406C-99C7-FAE2FDFF65FE}" type="datetimeFigureOut">
              <a:rPr lang="en-US" smtClean="0"/>
              <a:t>11/2/2019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F9730-0126-4F7E-89E5-6F7B28892C0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564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0370F-FF2F-406C-99C7-FAE2FDFF65FE}" type="datetimeFigureOut">
              <a:rPr lang="en-US" smtClean="0"/>
              <a:t>11/2/2019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F9730-0126-4F7E-89E5-6F7B28892C0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403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900370F-FF2F-406C-99C7-FAE2FDFF65FE}" type="datetimeFigureOut">
              <a:rPr lang="en-US" smtClean="0"/>
              <a:t>11/2/2019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32F9730-0126-4F7E-89E5-6F7B28892C0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587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0370F-FF2F-406C-99C7-FAE2FDFF65FE}" type="datetimeFigureOut">
              <a:rPr lang="en-US" smtClean="0"/>
              <a:t>11/2/2019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F9730-0126-4F7E-89E5-6F7B28892C0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569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900370F-FF2F-406C-99C7-FAE2FDFF65FE}" type="datetimeFigureOut">
              <a:rPr lang="en-US" smtClean="0"/>
              <a:t>11/2/2019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32F9730-0126-4F7E-89E5-6F7B28892C0E}" type="slidenum">
              <a:rPr lang="en-US" smtClean="0"/>
              <a:t>‹Nº›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2659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6" r:id="rId1"/>
    <p:sldLayoutId id="2147484167" r:id="rId2"/>
    <p:sldLayoutId id="2147484168" r:id="rId3"/>
    <p:sldLayoutId id="2147484169" r:id="rId4"/>
    <p:sldLayoutId id="2147484170" r:id="rId5"/>
    <p:sldLayoutId id="2147484171" r:id="rId6"/>
    <p:sldLayoutId id="2147484172" r:id="rId7"/>
    <p:sldLayoutId id="2147484173" r:id="rId8"/>
    <p:sldLayoutId id="2147484174" r:id="rId9"/>
    <p:sldLayoutId id="2147484175" r:id="rId10"/>
    <p:sldLayoutId id="2147484176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451" y="170913"/>
            <a:ext cx="3095156" cy="126210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3655" y="4807725"/>
            <a:ext cx="2050160" cy="166063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6344" y="1412490"/>
            <a:ext cx="6038920" cy="3395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37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inta perforada 6"/>
          <p:cNvSpPr/>
          <p:nvPr/>
        </p:nvSpPr>
        <p:spPr>
          <a:xfrm rot="20693444">
            <a:off x="-4211" y="5210613"/>
            <a:ext cx="6155140" cy="783998"/>
          </a:xfrm>
          <a:prstGeom prst="flowChartPunchedTap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-449093" y="2403003"/>
            <a:ext cx="8148006" cy="1132764"/>
          </a:xfrm>
        </p:spPr>
        <p:txBody>
          <a:bodyPr>
            <a:normAutofit/>
          </a:bodyPr>
          <a:lstStyle/>
          <a:p>
            <a:pPr algn="ctr"/>
            <a:r>
              <a:rPr lang="es-EC" sz="4400" dirty="0" smtClean="0">
                <a:latin typeface="Comic Sans MS" panose="030F0702030302020204" pitchFamily="66" charset="0"/>
              </a:rPr>
              <a:t>www.matehs.com</a:t>
            </a:r>
            <a:endParaRPr lang="en-US" sz="4400" dirty="0">
              <a:latin typeface="Comic Sans MS" panose="030F0702030302020204" pitchFamily="66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97087" y="3443916"/>
            <a:ext cx="6462314" cy="952149"/>
          </a:xfrm>
        </p:spPr>
        <p:txBody>
          <a:bodyPr>
            <a:normAutofit fontScale="25000" lnSpcReduction="20000"/>
          </a:bodyPr>
          <a:lstStyle/>
          <a:p>
            <a:pPr algn="just"/>
            <a:endParaRPr lang="en-US" b="1" dirty="0">
              <a:solidFill>
                <a:srgbClr val="92D05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s-EC" sz="7200" b="1" cap="none" dirty="0" smtClean="0">
                <a:solidFill>
                  <a:srgbClr val="92D050"/>
                </a:solidFill>
                <a:latin typeface="+mn-lt"/>
              </a:rPr>
              <a:t>La alegría de compartir y conectarse </a:t>
            </a:r>
          </a:p>
          <a:p>
            <a:pPr algn="ctr"/>
            <a:r>
              <a:rPr lang="es-EC" sz="7200" b="1" cap="none" dirty="0" smtClean="0">
                <a:solidFill>
                  <a:srgbClr val="92D050"/>
                </a:solidFill>
                <a:latin typeface="+mn-lt"/>
              </a:rPr>
              <a:t>con uno mismo, con el otro y el universo</a:t>
            </a:r>
            <a:endParaRPr lang="en-US" sz="7200" cap="none" dirty="0" smtClean="0">
              <a:latin typeface="+mn-lt"/>
            </a:endParaRPr>
          </a:p>
          <a:p>
            <a:pPr algn="just"/>
            <a:endParaRPr lang="en-U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330" y="464518"/>
            <a:ext cx="5288248" cy="215637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2490" y="1"/>
            <a:ext cx="2679510" cy="430187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 rot="20585860">
            <a:off x="-268423" y="5386729"/>
            <a:ext cx="64790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C" sz="2800" b="1" dirty="0" smtClean="0">
                <a:solidFill>
                  <a:schemeClr val="bg1"/>
                </a:solidFill>
                <a:latin typeface="Bradley Hand ITC" panose="03070402050302030203" pitchFamily="66" charset="0"/>
              </a:rPr>
              <a:t>Yerba mate: El regalo de los Dioses…</a:t>
            </a:r>
            <a:endParaRPr lang="es-EC" sz="2800" b="1" dirty="0">
              <a:solidFill>
                <a:schemeClr val="bg1"/>
              </a:solidFill>
              <a:latin typeface="Bradley Hand ITC" panose="03070402050302030203" pitchFamily="66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718" y="4669595"/>
            <a:ext cx="5912168" cy="2188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1766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9667" y="37037"/>
            <a:ext cx="3467920" cy="1073814"/>
          </a:xfrm>
        </p:spPr>
        <p:txBody>
          <a:bodyPr>
            <a:normAutofit/>
          </a:bodyPr>
          <a:lstStyle/>
          <a:p>
            <a:r>
              <a:rPr lang="es-ES" sz="4800" dirty="0" smtClean="0">
                <a:latin typeface="Comic Sans MS" panose="030F0702030302020204" pitchFamily="66" charset="0"/>
              </a:rPr>
              <a:t>N</a:t>
            </a:r>
            <a:r>
              <a:rPr lang="es-ES" sz="4800" dirty="0" smtClean="0">
                <a:solidFill>
                  <a:srgbClr val="92D050"/>
                </a:solidFill>
                <a:latin typeface="Comic Sans MS" panose="030F0702030302020204" pitchFamily="66" charset="0"/>
              </a:rPr>
              <a:t>o</a:t>
            </a:r>
            <a:r>
              <a:rPr lang="es-ES" sz="4800" dirty="0" smtClean="0">
                <a:latin typeface="Comic Sans MS" panose="030F0702030302020204" pitchFamily="66" charset="0"/>
              </a:rPr>
              <a:t>s</a:t>
            </a:r>
            <a:r>
              <a:rPr lang="es-ES" sz="48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o</a:t>
            </a:r>
            <a:r>
              <a:rPr lang="es-ES" sz="48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t</a:t>
            </a:r>
            <a:r>
              <a:rPr lang="es-ES" sz="48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r</a:t>
            </a:r>
            <a:r>
              <a:rPr lang="es-ES" sz="48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o</a:t>
            </a:r>
            <a:r>
              <a:rPr lang="es-ES" sz="4800" dirty="0" smtClean="0">
                <a:solidFill>
                  <a:srgbClr val="92D050"/>
                </a:solidFill>
                <a:latin typeface="Comic Sans MS" panose="030F0702030302020204" pitchFamily="66" charset="0"/>
              </a:rPr>
              <a:t>s</a:t>
            </a:r>
            <a:endParaRPr lang="en-US" sz="4800" dirty="0">
              <a:solidFill>
                <a:srgbClr val="92D05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Marcador de contenido 14"/>
          <p:cNvSpPr>
            <a:spLocks noGrp="1"/>
          </p:cNvSpPr>
          <p:nvPr>
            <p:ph idx="1"/>
          </p:nvPr>
        </p:nvSpPr>
        <p:spPr>
          <a:xfrm>
            <a:off x="256528" y="1268952"/>
            <a:ext cx="4211626" cy="3671538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dirty="0" smtClean="0">
                <a:solidFill>
                  <a:srgbClr val="660066"/>
                </a:solidFill>
              </a:rPr>
              <a:t>Maté </a:t>
            </a:r>
            <a:r>
              <a:rPr lang="es-ES" sz="2400" b="1" dirty="0" err="1">
                <a:solidFill>
                  <a:srgbClr val="660066"/>
                </a:solidFill>
              </a:rPr>
              <a:t>Health</a:t>
            </a:r>
            <a:r>
              <a:rPr lang="es-ES" sz="2400" b="1" dirty="0">
                <a:solidFill>
                  <a:srgbClr val="660066"/>
                </a:solidFill>
              </a:rPr>
              <a:t> </a:t>
            </a:r>
            <a:r>
              <a:rPr lang="es-ES" sz="2400" b="1" dirty="0" smtClean="0">
                <a:solidFill>
                  <a:srgbClr val="660066"/>
                </a:solidFill>
              </a:rPr>
              <a:t>&amp;</a:t>
            </a:r>
            <a:r>
              <a:rPr lang="es-ES" sz="2400" dirty="0" smtClean="0">
                <a:solidFill>
                  <a:srgbClr val="660066"/>
                </a:solidFill>
              </a:rPr>
              <a:t> </a:t>
            </a:r>
            <a:r>
              <a:rPr lang="es-ES" sz="2400" b="1" dirty="0" err="1">
                <a:solidFill>
                  <a:srgbClr val="660066"/>
                </a:solidFill>
              </a:rPr>
              <a:t>sustainability</a:t>
            </a:r>
            <a:r>
              <a:rPr lang="es-ES" sz="2400" b="1" dirty="0">
                <a:solidFill>
                  <a:srgbClr val="660066"/>
                </a:solidFill>
              </a:rPr>
              <a:t> </a:t>
            </a:r>
            <a:r>
              <a:rPr lang="es-ES" sz="2400" dirty="0" smtClean="0">
                <a:solidFill>
                  <a:srgbClr val="660066"/>
                </a:solidFill>
              </a:rPr>
              <a:t> </a:t>
            </a:r>
            <a:r>
              <a:rPr lang="es-ES" sz="2400" dirty="0" smtClean="0">
                <a:solidFill>
                  <a:srgbClr val="92D050"/>
                </a:solidFill>
              </a:rPr>
              <a:t>(</a:t>
            </a:r>
            <a:r>
              <a:rPr lang="es-ES" sz="2400" dirty="0" smtClean="0">
                <a:solidFill>
                  <a:schemeClr val="tx1"/>
                </a:solidFill>
              </a:rPr>
              <a:t>M</a:t>
            </a:r>
            <a:r>
              <a:rPr lang="es-ES" sz="2400" dirty="0" smtClean="0">
                <a:solidFill>
                  <a:srgbClr val="92D050"/>
                </a:solidFill>
              </a:rPr>
              <a:t>H</a:t>
            </a:r>
            <a:r>
              <a:rPr lang="es-ES" sz="2400" dirty="0" smtClean="0">
                <a:solidFill>
                  <a:schemeClr val="tx1"/>
                </a:solidFill>
              </a:rPr>
              <a:t>&amp;</a:t>
            </a:r>
            <a:r>
              <a:rPr lang="es-ES" sz="2400" b="1" dirty="0" smtClean="0">
                <a:solidFill>
                  <a:srgbClr val="C00000"/>
                </a:solidFill>
              </a:rPr>
              <a:t>S</a:t>
            </a:r>
            <a:r>
              <a:rPr lang="es-ES" sz="2400" dirty="0" smtClean="0">
                <a:solidFill>
                  <a:srgbClr val="92D050"/>
                </a:solidFill>
              </a:rPr>
              <a:t>)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>
                <a:solidFill>
                  <a:srgbClr val="009999"/>
                </a:solidFill>
              </a:rPr>
              <a:t>se crea en 2016 en Ecuador </a:t>
            </a:r>
            <a:r>
              <a:rPr lang="es-ES" dirty="0">
                <a:solidFill>
                  <a:srgbClr val="009999"/>
                </a:solidFill>
              </a:rPr>
              <a:t>con el objetivo de </a:t>
            </a:r>
            <a:r>
              <a:rPr lang="es-ES" dirty="0" smtClean="0">
                <a:solidFill>
                  <a:srgbClr val="009999"/>
                </a:solidFill>
              </a:rPr>
              <a:t>comercializar </a:t>
            </a:r>
            <a:r>
              <a:rPr lang="es-ES" dirty="0">
                <a:solidFill>
                  <a:srgbClr val="009999"/>
                </a:solidFill>
              </a:rPr>
              <a:t>productos de alta calidad </a:t>
            </a:r>
            <a:r>
              <a:rPr lang="es-ES" dirty="0" smtClean="0">
                <a:solidFill>
                  <a:srgbClr val="009999"/>
                </a:solidFill>
              </a:rPr>
              <a:t>(gourmet) </a:t>
            </a:r>
            <a:r>
              <a:rPr lang="es-ES" dirty="0">
                <a:solidFill>
                  <a:srgbClr val="009999"/>
                </a:solidFill>
              </a:rPr>
              <a:t>en el área de infusiones. </a:t>
            </a:r>
            <a:endParaRPr lang="es-ES" dirty="0" smtClean="0">
              <a:solidFill>
                <a:srgbClr val="009999"/>
              </a:solidFill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ES" dirty="0" smtClean="0">
              <a:solidFill>
                <a:srgbClr val="009999"/>
              </a:solidFill>
            </a:endParaRPr>
          </a:p>
          <a:p>
            <a:pPr marL="0" indent="0" algn="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>
                <a:solidFill>
                  <a:srgbClr val="660066"/>
                </a:solidFill>
              </a:rPr>
              <a:t>Nuestro producto estrella: </a:t>
            </a:r>
            <a:r>
              <a:rPr lang="es-ES" dirty="0">
                <a:solidFill>
                  <a:srgbClr val="660066"/>
                </a:solidFill>
              </a:rPr>
              <a:t>Yerba Mate Arapeguá. </a:t>
            </a:r>
            <a:r>
              <a:rPr lang="es-ES" dirty="0" smtClean="0">
                <a:solidFill>
                  <a:srgbClr val="660066"/>
                </a:solidFill>
              </a:rPr>
              <a:t>Alimento </a:t>
            </a:r>
            <a:r>
              <a:rPr lang="es-ES" dirty="0">
                <a:solidFill>
                  <a:srgbClr val="660066"/>
                </a:solidFill>
              </a:rPr>
              <a:t>p</a:t>
            </a:r>
            <a:r>
              <a:rPr lang="es-ES" dirty="0" smtClean="0">
                <a:solidFill>
                  <a:srgbClr val="660066"/>
                </a:solidFill>
              </a:rPr>
              <a:t>roducido </a:t>
            </a:r>
          </a:p>
          <a:p>
            <a:pPr marL="0" indent="0" algn="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>
                <a:solidFill>
                  <a:srgbClr val="660066"/>
                </a:solidFill>
              </a:rPr>
              <a:t>en Misiones-Argentina</a:t>
            </a:r>
            <a:r>
              <a:rPr lang="es-ES" b="1" i="1" dirty="0"/>
              <a:t>  </a:t>
            </a:r>
            <a:endParaRPr lang="en-US" dirty="0"/>
          </a:p>
        </p:txBody>
      </p:sp>
      <p:pic>
        <p:nvPicPr>
          <p:cNvPr id="24" name="Imagen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612" y="1558374"/>
            <a:ext cx="5682334" cy="31963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  <a:softEdge rad="635000"/>
          </a:effectLst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28" y="5056250"/>
            <a:ext cx="3981406" cy="1666546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629" y="3573068"/>
            <a:ext cx="2616460" cy="1471041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1976" y="1435407"/>
            <a:ext cx="1905000" cy="154305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6496601" y="314845"/>
            <a:ext cx="56953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/>
              <a:t>Mate </a:t>
            </a:r>
            <a:r>
              <a:rPr lang="es-ES" sz="2800" b="1" dirty="0" smtClean="0">
                <a:solidFill>
                  <a:srgbClr val="92D050"/>
                </a:solidFill>
              </a:rPr>
              <a:t>H</a:t>
            </a:r>
            <a:r>
              <a:rPr lang="es-ES" sz="2800" b="1" dirty="0" smtClean="0"/>
              <a:t>&amp;</a:t>
            </a:r>
            <a:r>
              <a:rPr lang="es-ES" sz="2800" b="1" dirty="0" smtClean="0">
                <a:solidFill>
                  <a:srgbClr val="C00000"/>
                </a:solidFill>
              </a:rPr>
              <a:t>S</a:t>
            </a:r>
            <a:r>
              <a:rPr lang="es-ES" sz="2800" b="1" dirty="0" smtClean="0"/>
              <a:t> importando productos orgánicos y </a:t>
            </a:r>
            <a:r>
              <a:rPr lang="es-ES" sz="2800" b="1" dirty="0" err="1" smtClean="0"/>
              <a:t>biodinámicos</a:t>
            </a:r>
            <a:r>
              <a:rPr lang="es-ES" sz="2800" b="1" dirty="0" smtClean="0"/>
              <a:t> desde 2016</a:t>
            </a:r>
            <a:endParaRPr lang="es-ES" sz="2800" b="1" dirty="0"/>
          </a:p>
        </p:txBody>
      </p:sp>
      <p:sp>
        <p:nvSpPr>
          <p:cNvPr id="4" name="CuadroTexto 3"/>
          <p:cNvSpPr txBox="1"/>
          <p:nvPr/>
        </p:nvSpPr>
        <p:spPr>
          <a:xfrm>
            <a:off x="6757869" y="4754687"/>
            <a:ext cx="5312899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/>
              <a:t>N</a:t>
            </a:r>
            <a:r>
              <a:rPr lang="es-ES" sz="2800" b="1" dirty="0" smtClean="0">
                <a:solidFill>
                  <a:srgbClr val="92D050"/>
                </a:solidFill>
              </a:rPr>
              <a:t>u</a:t>
            </a:r>
            <a:r>
              <a:rPr lang="es-ES" sz="2800" b="1" dirty="0" smtClean="0"/>
              <a:t>e</a:t>
            </a:r>
            <a:r>
              <a:rPr lang="es-ES" sz="2800" b="1" dirty="0" smtClean="0">
                <a:solidFill>
                  <a:srgbClr val="92D050"/>
                </a:solidFill>
              </a:rPr>
              <a:t>s</a:t>
            </a:r>
            <a:r>
              <a:rPr lang="es-ES" sz="2800" b="1" dirty="0" smtClean="0"/>
              <a:t>t</a:t>
            </a:r>
            <a:r>
              <a:rPr lang="es-ES" sz="2800" b="1" dirty="0" smtClean="0">
                <a:solidFill>
                  <a:srgbClr val="92D050"/>
                </a:solidFill>
              </a:rPr>
              <a:t>r</a:t>
            </a:r>
            <a:r>
              <a:rPr lang="es-ES" sz="2800" b="1" dirty="0" smtClean="0"/>
              <a:t>a</a:t>
            </a:r>
            <a:r>
              <a:rPr lang="es-ES" sz="2800" b="1" dirty="0" smtClean="0">
                <a:solidFill>
                  <a:srgbClr val="92D050"/>
                </a:solidFill>
              </a:rPr>
              <a:t> </a:t>
            </a:r>
            <a:r>
              <a:rPr lang="es-ES" sz="2800" b="1" dirty="0">
                <a:solidFill>
                  <a:srgbClr val="C00000"/>
                </a:solidFill>
              </a:rPr>
              <a:t>M</a:t>
            </a:r>
            <a:r>
              <a:rPr lang="es-ES" sz="2800" b="1" dirty="0" smtClean="0"/>
              <a:t>i</a:t>
            </a:r>
            <a:r>
              <a:rPr lang="es-ES" sz="2800" b="1" dirty="0" smtClean="0">
                <a:solidFill>
                  <a:srgbClr val="C00000"/>
                </a:solidFill>
              </a:rPr>
              <a:t>s</a:t>
            </a:r>
            <a:r>
              <a:rPr lang="es-ES" sz="2800" b="1" dirty="0" smtClean="0"/>
              <a:t>i</a:t>
            </a:r>
            <a:r>
              <a:rPr lang="es-ES" sz="2800" b="1" dirty="0" smtClean="0">
                <a:solidFill>
                  <a:srgbClr val="C00000"/>
                </a:solidFill>
              </a:rPr>
              <a:t>ó</a:t>
            </a:r>
            <a:r>
              <a:rPr lang="es-ES" sz="2800" b="1" dirty="0" smtClean="0"/>
              <a:t>n</a:t>
            </a:r>
            <a:r>
              <a:rPr lang="es-ES" sz="2800" b="1" dirty="0" smtClean="0">
                <a:solidFill>
                  <a:srgbClr val="92D050"/>
                </a:solidFill>
              </a:rPr>
              <a:t>:</a:t>
            </a:r>
          </a:p>
          <a:p>
            <a:endParaRPr lang="es-ES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es-ES" b="1" dirty="0" smtClean="0">
                <a:solidFill>
                  <a:schemeClr val="accent6">
                    <a:lumMod val="50000"/>
                  </a:schemeClr>
                </a:solidFill>
              </a:rPr>
              <a:t>Ser pioneros en brindar a nuestros clientes la mejor yerba mate con palo del mundo y productos saludables, de alta calidad, producidos de manera colectiva </a:t>
            </a:r>
            <a:r>
              <a:rPr lang="es-ES" b="1" dirty="0" smtClean="0">
                <a:solidFill>
                  <a:schemeClr val="accent6">
                    <a:lumMod val="50000"/>
                  </a:schemeClr>
                </a:solidFill>
              </a:rPr>
              <a:t>y </a:t>
            </a:r>
            <a:r>
              <a:rPr lang="es-ES" b="1" dirty="0" smtClean="0">
                <a:solidFill>
                  <a:schemeClr val="accent6">
                    <a:lumMod val="50000"/>
                  </a:schemeClr>
                </a:solidFill>
              </a:rPr>
              <a:t>sustentable para una vida sana.</a:t>
            </a:r>
            <a:endParaRPr lang="es-ES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8455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81157" y="2555688"/>
            <a:ext cx="2866708" cy="392228"/>
          </a:xfrm>
        </p:spPr>
        <p:txBody>
          <a:bodyPr>
            <a:normAutofit/>
          </a:bodyPr>
          <a:lstStyle/>
          <a:p>
            <a:pPr algn="ctr"/>
            <a:r>
              <a:rPr lang="es-ES" sz="1800" dirty="0" smtClean="0">
                <a:solidFill>
                  <a:srgbClr val="92D050"/>
                </a:solidFill>
                <a:latin typeface="Comic Sans MS" panose="030F0702030302020204" pitchFamily="66" charset="0"/>
              </a:rPr>
              <a:t>YERBA</a:t>
            </a:r>
            <a:r>
              <a:rPr lang="es-ES" sz="1800" dirty="0" smtClean="0">
                <a:latin typeface="Comic Sans MS" panose="030F0702030302020204" pitchFamily="66" charset="0"/>
              </a:rPr>
              <a:t> MATE </a:t>
            </a:r>
            <a:r>
              <a:rPr lang="es-ES" sz="18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ARAPEGUÁ</a:t>
            </a:r>
            <a:endParaRPr lang="en-US" sz="1800" dirty="0">
              <a:solidFill>
                <a:srgbClr val="C00000"/>
              </a:solidFill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3188" y="242470"/>
            <a:ext cx="4908351" cy="2313218"/>
          </a:xfrm>
        </p:spPr>
      </p:pic>
      <p:sp>
        <p:nvSpPr>
          <p:cNvPr id="3" name="Rectángulo 2"/>
          <p:cNvSpPr/>
          <p:nvPr/>
        </p:nvSpPr>
        <p:spPr>
          <a:xfrm>
            <a:off x="6802079" y="2751802"/>
            <a:ext cx="502745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C" b="1" i="1" dirty="0" smtClean="0">
                <a:solidFill>
                  <a:srgbClr val="002060"/>
                </a:solidFill>
              </a:rPr>
              <a:t>Te </a:t>
            </a:r>
            <a:r>
              <a:rPr lang="es-EC" b="1" i="1" dirty="0">
                <a:solidFill>
                  <a:srgbClr val="002060"/>
                </a:solidFill>
              </a:rPr>
              <a:t>presentamos la yerba mate Argentina </a:t>
            </a:r>
            <a:r>
              <a:rPr lang="es-EC" b="1" i="1" dirty="0" err="1">
                <a:solidFill>
                  <a:srgbClr val="C00000"/>
                </a:solidFill>
              </a:rPr>
              <a:t>Arapeguá</a:t>
            </a:r>
            <a:r>
              <a:rPr lang="es-EC" b="1" i="1" dirty="0">
                <a:solidFill>
                  <a:srgbClr val="C00000"/>
                </a:solidFill>
              </a:rPr>
              <a:t>, </a:t>
            </a:r>
            <a:r>
              <a:rPr lang="es-EC" b="1" i="1" dirty="0">
                <a:solidFill>
                  <a:srgbClr val="002060"/>
                </a:solidFill>
              </a:rPr>
              <a:t>una bebida tradicional y natural que rescata el espíritu de la selva </a:t>
            </a:r>
            <a:r>
              <a:rPr lang="es-EC" b="1" i="1" dirty="0" smtClean="0">
                <a:solidFill>
                  <a:srgbClr val="002060"/>
                </a:solidFill>
              </a:rPr>
              <a:t>Paranaense </a:t>
            </a:r>
            <a:r>
              <a:rPr lang="es-EC" b="1" i="1" dirty="0">
                <a:solidFill>
                  <a:srgbClr val="002060"/>
                </a:solidFill>
              </a:rPr>
              <a:t>preparada a base de la infusión de las hojas de la planta de  yerba mate </a:t>
            </a:r>
            <a:r>
              <a:rPr lang="es-EC" b="1" i="1" dirty="0" err="1">
                <a:solidFill>
                  <a:srgbClr val="002060"/>
                </a:solidFill>
              </a:rPr>
              <a:t>I</a:t>
            </a:r>
            <a:r>
              <a:rPr lang="es-EC" b="1" i="1" dirty="0" err="1" smtClean="0">
                <a:solidFill>
                  <a:srgbClr val="002060"/>
                </a:solidFill>
              </a:rPr>
              <a:t>lex</a:t>
            </a:r>
            <a:r>
              <a:rPr lang="es-EC" b="1" i="1" dirty="0" smtClean="0">
                <a:solidFill>
                  <a:srgbClr val="002060"/>
                </a:solidFill>
              </a:rPr>
              <a:t> </a:t>
            </a:r>
            <a:r>
              <a:rPr lang="es-EC" b="1" i="1" dirty="0" err="1">
                <a:solidFill>
                  <a:srgbClr val="002060"/>
                </a:solidFill>
              </a:rPr>
              <a:t>Paraguariensis</a:t>
            </a:r>
            <a:r>
              <a:rPr lang="es-EC" b="1" i="1" dirty="0" smtClean="0">
                <a:solidFill>
                  <a:srgbClr val="002060"/>
                </a:solidFill>
              </a:rPr>
              <a:t>.</a:t>
            </a:r>
          </a:p>
          <a:p>
            <a:pPr algn="r"/>
            <a:endParaRPr lang="es-EC" b="1" i="1" dirty="0" smtClean="0">
              <a:solidFill>
                <a:srgbClr val="002060"/>
              </a:solidFill>
            </a:endParaRPr>
          </a:p>
          <a:p>
            <a:pPr algn="just"/>
            <a:endParaRPr lang="es-EC" b="1" dirty="0">
              <a:solidFill>
                <a:srgbClr val="009999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4351"/>
            <a:ext cx="3981157" cy="605364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6082" y="3685619"/>
            <a:ext cx="3421671" cy="1923750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6304536" y="4484112"/>
            <a:ext cx="88232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✔ </a:t>
            </a:r>
            <a:r>
              <a:rPr lang="es-EC" b="1" dirty="0">
                <a:solidFill>
                  <a:srgbClr val="33CC33"/>
                </a:solidFill>
              </a:rPr>
              <a:t>Contiene un 90% más de </a:t>
            </a:r>
            <a:r>
              <a:rPr lang="es-EC" b="1" dirty="0" smtClean="0">
                <a:solidFill>
                  <a:srgbClr val="33CC33"/>
                </a:solidFill>
              </a:rPr>
              <a:t>antioxidantes </a:t>
            </a:r>
            <a:r>
              <a:rPr lang="es-EC" b="1" dirty="0">
                <a:solidFill>
                  <a:srgbClr val="33CC33"/>
                </a:solidFill>
              </a:rPr>
              <a:t>que el té verde </a:t>
            </a:r>
          </a:p>
          <a:p>
            <a:r>
              <a:rPr lang="en-US" dirty="0" smtClean="0"/>
              <a:t>✔</a:t>
            </a:r>
            <a:r>
              <a:rPr lang="es-EC" b="1" dirty="0" smtClean="0">
                <a:solidFill>
                  <a:srgbClr val="33CC33"/>
                </a:solidFill>
              </a:rPr>
              <a:t>Mejora </a:t>
            </a:r>
            <a:r>
              <a:rPr lang="es-EC" b="1" dirty="0">
                <a:solidFill>
                  <a:srgbClr val="33CC33"/>
                </a:solidFill>
              </a:rPr>
              <a:t>la función cardiovascular y las defensas del cuerpo</a:t>
            </a:r>
          </a:p>
          <a:p>
            <a:r>
              <a:rPr lang="en-US" dirty="0"/>
              <a:t>✔</a:t>
            </a:r>
            <a:r>
              <a:rPr lang="es-EC" b="1" dirty="0">
                <a:solidFill>
                  <a:srgbClr val="33CC33"/>
                </a:solidFill>
              </a:rPr>
              <a:t> Aumenta los niveles de energía y concentración.</a:t>
            </a:r>
            <a:endParaRPr lang="es-EC" b="1" dirty="0">
              <a:solidFill>
                <a:srgbClr val="33CC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036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Marcador de contenido 1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087725"/>
            <a:ext cx="6372665" cy="4793939"/>
          </a:xfrm>
        </p:spPr>
      </p:pic>
      <p:sp>
        <p:nvSpPr>
          <p:cNvPr id="6" name="Rectángulo 5"/>
          <p:cNvSpPr/>
          <p:nvPr/>
        </p:nvSpPr>
        <p:spPr>
          <a:xfrm>
            <a:off x="6372664" y="3426763"/>
            <a:ext cx="5819336" cy="3993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C" b="1" dirty="0">
                <a:solidFill>
                  <a:srgbClr val="660066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 infusión </a:t>
            </a:r>
            <a:r>
              <a:rPr lang="es-EC" b="1" dirty="0" smtClean="0">
                <a:solidFill>
                  <a:srgbClr val="660066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balanceada, </a:t>
            </a:r>
            <a:r>
              <a:rPr lang="es-EC" b="1" dirty="0">
                <a:solidFill>
                  <a:srgbClr val="00CC00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 </a:t>
            </a:r>
            <a:r>
              <a:rPr lang="es-EC" b="1" dirty="0" smtClean="0">
                <a:solidFill>
                  <a:srgbClr val="00CC00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grasas, </a:t>
            </a:r>
            <a:r>
              <a:rPr lang="es-EC" b="1" dirty="0">
                <a:solidFill>
                  <a:srgbClr val="660066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baja en calorías y sodio, contiene valiosos nutrientes como magnesio y vitaminas b1 y </a:t>
            </a:r>
            <a:r>
              <a:rPr lang="es-EC" b="1" dirty="0" smtClean="0">
                <a:solidFill>
                  <a:srgbClr val="660066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b6</a:t>
            </a:r>
            <a:r>
              <a:rPr lang="es-EC" b="1" dirty="0" smtClean="0">
                <a:solidFill>
                  <a:srgbClr val="660066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s-EC" b="1" dirty="0" smtClean="0">
              <a:solidFill>
                <a:srgbClr val="660066"/>
              </a:solidFill>
              <a:latin typeface="Helvetica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C" b="1" dirty="0" smtClean="0">
                <a:solidFill>
                  <a:srgbClr val="00CC00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Gracias </a:t>
            </a:r>
            <a:r>
              <a:rPr lang="es-EC" b="1" dirty="0">
                <a:solidFill>
                  <a:srgbClr val="00CC00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sus varios compuestos </a:t>
            </a:r>
            <a:r>
              <a:rPr lang="es-EC" b="1" dirty="0" err="1">
                <a:solidFill>
                  <a:srgbClr val="00CC00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bioactivos</a:t>
            </a:r>
            <a:r>
              <a:rPr lang="es-EC" b="1" dirty="0">
                <a:solidFill>
                  <a:srgbClr val="00CC00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la infusión tiene numerosas propiedades terapéuticas  científicamente comprobadas que ayuda en la</a:t>
            </a:r>
            <a:r>
              <a:rPr lang="es-EC" sz="1600" b="1" dirty="0">
                <a:solidFill>
                  <a:srgbClr val="00CC00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C" b="1" dirty="0">
                <a:solidFill>
                  <a:srgbClr val="660066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prevención del cáncer, </a:t>
            </a:r>
            <a:r>
              <a:rPr lang="es-EC" b="1" dirty="0" smtClean="0">
                <a:solidFill>
                  <a:srgbClr val="660066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diabetes, </a:t>
            </a:r>
            <a:r>
              <a:rPr lang="es-EC" b="1" dirty="0">
                <a:solidFill>
                  <a:srgbClr val="660066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disminuye </a:t>
            </a:r>
            <a:r>
              <a:rPr lang="es-EC" b="1" dirty="0" smtClean="0">
                <a:solidFill>
                  <a:srgbClr val="660066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</a:t>
            </a:r>
            <a:r>
              <a:rPr lang="es-EC" b="1" dirty="0">
                <a:solidFill>
                  <a:srgbClr val="660066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colesterol y contribuye a la salud cardiovascular.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s-EC" sz="1600" dirty="0" smtClean="0">
              <a:solidFill>
                <a:srgbClr val="660066"/>
              </a:solidFill>
              <a:latin typeface="Helvetica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92D05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049" y="0"/>
            <a:ext cx="928080" cy="3211322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9207" y="0"/>
            <a:ext cx="3313127" cy="3211322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91" y="151084"/>
            <a:ext cx="2904666" cy="1633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4147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12095" y="112542"/>
            <a:ext cx="8911687" cy="1076082"/>
          </a:xfrm>
        </p:spPr>
        <p:txBody>
          <a:bodyPr/>
          <a:lstStyle/>
          <a:p>
            <a:r>
              <a:rPr lang="es-ES" dirty="0" smtClean="0">
                <a:solidFill>
                  <a:schemeClr val="accent2"/>
                </a:solidFill>
                <a:latin typeface="Comic Sans MS" panose="030F0702030302020204" pitchFamily="66" charset="0"/>
              </a:rPr>
              <a:t>YERBA</a:t>
            </a:r>
            <a:r>
              <a:rPr lang="es-ES" dirty="0" smtClean="0">
                <a:latin typeface="Comic Sans MS" panose="030F0702030302020204" pitchFamily="66" charset="0"/>
              </a:rPr>
              <a:t> M</a:t>
            </a:r>
            <a:r>
              <a:rPr lang="es-ES" dirty="0" smtClean="0">
                <a:solidFill>
                  <a:schemeClr val="accent2"/>
                </a:solidFill>
                <a:latin typeface="Comic Sans MS" panose="030F0702030302020204" pitchFamily="66" charset="0"/>
              </a:rPr>
              <a:t>A</a:t>
            </a:r>
            <a:r>
              <a:rPr lang="es-ES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T</a:t>
            </a:r>
            <a:r>
              <a:rPr lang="es-ES" dirty="0" smtClean="0">
                <a:latin typeface="Comic Sans MS" panose="030F0702030302020204" pitchFamily="66" charset="0"/>
              </a:rPr>
              <a:t>E </a:t>
            </a:r>
            <a:r>
              <a:rPr lang="es-ES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ARAPEGUÁ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518" y="1558707"/>
            <a:ext cx="3682562" cy="5005773"/>
          </a:xfrm>
        </p:spPr>
      </p:pic>
      <p:sp>
        <p:nvSpPr>
          <p:cNvPr id="7" name="Rectángulo 6"/>
          <p:cNvSpPr/>
          <p:nvPr/>
        </p:nvSpPr>
        <p:spPr>
          <a:xfrm>
            <a:off x="4727080" y="182094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b="0" i="0" dirty="0" smtClean="0">
                <a:solidFill>
                  <a:srgbClr val="333333"/>
                </a:solidFill>
                <a:effectLst/>
                <a:latin typeface="Open Sans"/>
              </a:rPr>
              <a:t>.</a:t>
            </a:r>
            <a:endParaRPr lang="en-US" dirty="0"/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2025164"/>
              </p:ext>
            </p:extLst>
          </p:nvPr>
        </p:nvGraphicFramePr>
        <p:xfrm>
          <a:off x="5229904" y="1558707"/>
          <a:ext cx="6507171" cy="5007888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tableStyleId>{638B1855-1B75-4FBE-930C-398BA8C253C6}</a:tableStyleId>
              </a:tblPr>
              <a:tblGrid>
                <a:gridCol w="3227961">
                  <a:extLst>
                    <a:ext uri="{9D8B030D-6E8A-4147-A177-3AD203B41FA5}">
                      <a16:colId xmlns:a16="http://schemas.microsoft.com/office/drawing/2014/main" val="439063204"/>
                    </a:ext>
                  </a:extLst>
                </a:gridCol>
                <a:gridCol w="3279210">
                  <a:extLst>
                    <a:ext uri="{9D8B030D-6E8A-4147-A177-3AD203B41FA5}">
                      <a16:colId xmlns:a16="http://schemas.microsoft.com/office/drawing/2014/main" val="1824364672"/>
                    </a:ext>
                  </a:extLst>
                </a:gridCol>
              </a:tblGrid>
              <a:tr h="979777"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s-ES" sz="2800" b="1" kern="1200" cap="none" spc="0" dirty="0" smtClean="0">
                          <a:ln/>
                          <a:solidFill>
                            <a:schemeClr val="accent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2800" b="1" kern="1200" cap="none" spc="0" dirty="0" smtClean="0">
                          <a:ln/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Comercio Justo</a:t>
                      </a:r>
                    </a:p>
                    <a:p>
                      <a:endParaRPr lang="es-ES" sz="2000" b="1" cap="none" spc="0" dirty="0">
                        <a:ln/>
                        <a:solidFill>
                          <a:schemeClr val="accent3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531813" marR="0" indent="-4365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s-ES" sz="2800" b="1" kern="1200" cap="none" spc="0" dirty="0" smtClean="0">
                          <a:ln/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Dos años de </a:t>
                      </a:r>
                    </a:p>
                    <a:p>
                      <a:pPr marL="531813" marR="0" indent="-4365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s-ES" sz="2800" b="1" kern="1200" cap="none" spc="0" dirty="0" smtClean="0">
                          <a:ln/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      Estacionamiento</a:t>
                      </a:r>
                      <a:endParaRPr lang="es-ES" sz="2000" b="1" cap="none" spc="0" dirty="0">
                        <a:ln/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  <a:effectLst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256499"/>
                  </a:ext>
                </a:extLst>
              </a:tr>
              <a:tr h="4028111">
                <a:tc>
                  <a:txBody>
                    <a:bodyPr/>
                    <a:lstStyle/>
                    <a:p>
                      <a:pPr algn="l"/>
                      <a:endParaRPr lang="es-ES" sz="800" b="1" kern="1200" cap="none" spc="0" dirty="0" smtClean="0">
                        <a:ln/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Bahnschrift SemiLight" panose="020B0502040204020203" pitchFamily="34" charset="0"/>
                      </a:endParaRPr>
                    </a:p>
                    <a:p>
                      <a:pPr algn="l"/>
                      <a:r>
                        <a:rPr lang="es-ES" sz="2000" b="1" kern="1200" cap="none" spc="0" dirty="0" smtClean="0">
                          <a:ln/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Bahnschrift SemiLight" panose="020B0502040204020203" pitchFamily="34" charset="0"/>
                        </a:rPr>
                        <a:t>La yerba mate </a:t>
                      </a:r>
                      <a:r>
                        <a:rPr lang="es-ES" sz="2000" b="1" kern="1200" cap="none" spc="0" dirty="0" err="1" smtClean="0">
                          <a:ln/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Bahnschrift SemiLight" panose="020B0502040204020203" pitchFamily="34" charset="0"/>
                        </a:rPr>
                        <a:t>Arapeguá</a:t>
                      </a:r>
                      <a:r>
                        <a:rPr lang="es-ES" sz="2000" b="1" kern="1200" cap="none" spc="0" dirty="0" smtClean="0">
                          <a:ln/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Bahnschrift SemiLight" panose="020B0502040204020203" pitchFamily="34" charset="0"/>
                        </a:rPr>
                        <a:t>, promueve el desarrollo de las familias agricultoras de la provincia de Misiones</a:t>
                      </a:r>
                      <a:r>
                        <a:rPr lang="es-ES" sz="2000" b="1" kern="1200" cap="none" spc="0" baseline="0" dirty="0" smtClean="0">
                          <a:ln/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Bahnschrift SemiLight" panose="020B0502040204020203" pitchFamily="34" charset="0"/>
                        </a:rPr>
                        <a:t> y </a:t>
                      </a:r>
                      <a:r>
                        <a:rPr lang="es-ES" sz="2000" b="1" kern="1200" cap="none" spc="0" dirty="0" smtClean="0">
                          <a:ln/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Bahnschrift SemiLight" panose="020B0502040204020203" pitchFamily="34" charset="0"/>
                        </a:rPr>
                        <a:t>el arraigo de las futuras generaciones al campo, por medio del valor agregado a la producción primaria a través de los principios de la agricultura orgánica y biodinámica.</a:t>
                      </a:r>
                      <a:endParaRPr lang="es-ES" sz="2000" b="1" cap="none" spc="0" dirty="0">
                        <a:ln/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  <a:effectLst/>
                        <a:latin typeface="Bahnschrift SemiLight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009999">
                            <a:shade val="30000"/>
                            <a:satMod val="115000"/>
                          </a:srgbClr>
                        </a:gs>
                        <a:gs pos="50000">
                          <a:srgbClr val="009999">
                            <a:shade val="67500"/>
                            <a:satMod val="115000"/>
                          </a:srgbClr>
                        </a:gs>
                        <a:gs pos="100000">
                          <a:srgbClr val="009999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s-ES" sz="800" b="1" kern="1200" cap="none" spc="0" dirty="0" smtClean="0">
                        <a:ln/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Bahnschrift SemiLight" panose="020B0502040204020203" pitchFamily="34" charset="0"/>
                      </a:endParaRPr>
                    </a:p>
                    <a:p>
                      <a:pPr algn="l"/>
                      <a:r>
                        <a:rPr lang="es-ES" sz="2000" b="1" kern="1200" cap="none" spc="0" dirty="0" err="1" smtClean="0">
                          <a:ln/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Bahnschrift SemiLight" panose="020B0502040204020203" pitchFamily="34" charset="0"/>
                        </a:rPr>
                        <a:t>Arapeguá</a:t>
                      </a:r>
                      <a:r>
                        <a:rPr lang="es-ES" sz="2000" b="1" kern="1200" cap="none" spc="0" dirty="0" smtClean="0">
                          <a:ln/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Bahnschrift SemiLight" panose="020B0502040204020203" pitchFamily="34" charset="0"/>
                        </a:rPr>
                        <a:t> tiene un estacionamiento de 24 meses. Lo que le hace una yerba mate distinta por su sabor suave y añejado.  Nuestros clientes la prefieren porque no</a:t>
                      </a:r>
                      <a:r>
                        <a:rPr lang="es-ES" sz="2000" b="1" kern="1200" cap="none" spc="0" baseline="0" dirty="0" smtClean="0">
                          <a:ln/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Bahnschrift SemiLight" panose="020B0502040204020203" pitchFamily="34" charset="0"/>
                        </a:rPr>
                        <a:t> produce</a:t>
                      </a:r>
                      <a:r>
                        <a:rPr lang="es-ES" sz="2000" b="1" kern="1200" cap="none" spc="0" dirty="0" smtClean="0">
                          <a:ln/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Bahnschrift SemiLight" panose="020B0502040204020203" pitchFamily="34" charset="0"/>
                        </a:rPr>
                        <a:t> acidez y su sabor trae</a:t>
                      </a:r>
                      <a:r>
                        <a:rPr lang="es-ES" sz="2000" b="1" kern="1200" cap="none" spc="0" baseline="0" dirty="0" smtClean="0">
                          <a:ln/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Bahnschrift SemiLight" panose="020B0502040204020203" pitchFamily="34" charset="0"/>
                        </a:rPr>
                        <a:t> la memoria del mate ancestral.</a:t>
                      </a:r>
                      <a:r>
                        <a:rPr lang="es-ES" sz="2000" b="1" kern="1200" cap="none" spc="0" dirty="0" smtClean="0">
                          <a:ln/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Bahnschrift SemiLight" panose="020B0502040204020203" pitchFamily="34" charset="0"/>
                        </a:rPr>
                        <a:t>  </a:t>
                      </a:r>
                    </a:p>
                    <a:p>
                      <a:pPr algn="l"/>
                      <a:endParaRPr lang="es-ES" sz="2000" b="1" cap="none" spc="0" dirty="0">
                        <a:ln/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Bahnschrift SemiLight" panose="020B0502040204020203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92D050">
                            <a:shade val="30000"/>
                            <a:satMod val="115000"/>
                          </a:srgbClr>
                        </a:gs>
                        <a:gs pos="50000">
                          <a:srgbClr val="92D050">
                            <a:shade val="67500"/>
                            <a:satMod val="115000"/>
                          </a:srgbClr>
                        </a:gs>
                        <a:gs pos="100000">
                          <a:srgbClr val="92D050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311228885"/>
                  </a:ext>
                </a:extLst>
              </a:tr>
            </a:tbl>
          </a:graphicData>
        </a:graphic>
      </p:graphicFrame>
      <p:sp>
        <p:nvSpPr>
          <p:cNvPr id="11" name="Estrella de 4 puntas 10"/>
          <p:cNvSpPr/>
          <p:nvPr/>
        </p:nvSpPr>
        <p:spPr>
          <a:xfrm>
            <a:off x="8761863" y="1636274"/>
            <a:ext cx="245660" cy="369332"/>
          </a:xfrm>
          <a:prstGeom prst="star4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Estrella de 4 puntas 11"/>
          <p:cNvSpPr/>
          <p:nvPr/>
        </p:nvSpPr>
        <p:spPr>
          <a:xfrm>
            <a:off x="5450613" y="1606906"/>
            <a:ext cx="245660" cy="369332"/>
          </a:xfrm>
          <a:prstGeom prst="star4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8812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61779" y="145424"/>
            <a:ext cx="7741779" cy="1280890"/>
          </a:xfrm>
          <a:prstGeom prst="wave">
            <a:avLst>
              <a:gd name="adj1" fmla="val 12500"/>
              <a:gd name="adj2" fmla="val -890"/>
            </a:avLst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13500000" scaled="1"/>
            <a:tileRect/>
          </a:gradFill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>
            <a:normAutofit fontScale="90000"/>
          </a:bodyPr>
          <a:lstStyle/>
          <a:p>
            <a:pPr algn="ctr"/>
            <a:r>
              <a:rPr lang="es-ES" dirty="0" smtClean="0">
                <a:solidFill>
                  <a:srgbClr val="00CC00"/>
                </a:solidFill>
                <a:latin typeface="Comic Sans MS" panose="030F0702030302020204" pitchFamily="66" charset="0"/>
              </a:rPr>
              <a:t>Y</a:t>
            </a:r>
            <a:r>
              <a:rPr lang="es-ES" dirty="0" smtClean="0">
                <a:latin typeface="Comic Sans MS" panose="030F0702030302020204" pitchFamily="66" charset="0"/>
              </a:rPr>
              <a:t>E</a:t>
            </a:r>
            <a:r>
              <a:rPr lang="es-ES" dirty="0" smtClean="0">
                <a:solidFill>
                  <a:srgbClr val="92D050"/>
                </a:solidFill>
                <a:latin typeface="Comic Sans MS" panose="030F0702030302020204" pitchFamily="66" charset="0"/>
              </a:rPr>
              <a:t>R</a:t>
            </a:r>
            <a:r>
              <a:rPr lang="es-ES" dirty="0" smtClean="0">
                <a:latin typeface="Comic Sans MS" panose="030F0702030302020204" pitchFamily="66" charset="0"/>
              </a:rPr>
              <a:t>B</a:t>
            </a:r>
            <a:r>
              <a:rPr lang="es-ES" dirty="0" smtClean="0">
                <a:solidFill>
                  <a:srgbClr val="00CC00"/>
                </a:solidFill>
                <a:latin typeface="Comic Sans MS" panose="030F0702030302020204" pitchFamily="66" charset="0"/>
              </a:rPr>
              <a:t>A</a:t>
            </a:r>
            <a:r>
              <a:rPr lang="es-ES" dirty="0" smtClean="0">
                <a:latin typeface="Comic Sans MS" panose="030F0702030302020204" pitchFamily="66" charset="0"/>
              </a:rPr>
              <a:t> </a:t>
            </a:r>
            <a:r>
              <a:rPr lang="es-ES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M</a:t>
            </a:r>
            <a:r>
              <a:rPr lang="es-ES" dirty="0" smtClean="0">
                <a:solidFill>
                  <a:srgbClr val="00CC00"/>
                </a:solidFill>
                <a:latin typeface="Comic Sans MS" panose="030F0702030302020204" pitchFamily="66" charset="0"/>
              </a:rPr>
              <a:t>A</a:t>
            </a:r>
            <a:r>
              <a:rPr lang="es-ES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T</a:t>
            </a:r>
            <a:r>
              <a:rPr lang="es-ES" dirty="0" smtClean="0">
                <a:solidFill>
                  <a:srgbClr val="92D050"/>
                </a:solidFill>
                <a:latin typeface="Comic Sans MS" panose="030F0702030302020204" pitchFamily="66" charset="0"/>
              </a:rPr>
              <a:t>E</a:t>
            </a:r>
            <a:r>
              <a:rPr lang="es-ES" dirty="0" smtClean="0">
                <a:latin typeface="Comic Sans MS" panose="030F0702030302020204" pitchFamily="66" charset="0"/>
              </a:rPr>
              <a:t> A</a:t>
            </a:r>
            <a:r>
              <a:rPr lang="es-ES" dirty="0" smtClean="0">
                <a:solidFill>
                  <a:srgbClr val="00CC00"/>
                </a:solidFill>
                <a:latin typeface="Comic Sans MS" panose="030F0702030302020204" pitchFamily="66" charset="0"/>
              </a:rPr>
              <a:t>R</a:t>
            </a:r>
            <a:r>
              <a:rPr lang="es-ES" dirty="0" smtClean="0">
                <a:latin typeface="Comic Sans MS" panose="030F0702030302020204" pitchFamily="66" charset="0"/>
              </a:rPr>
              <a:t>A</a:t>
            </a:r>
            <a:r>
              <a:rPr lang="es-ES" dirty="0" smtClean="0">
                <a:solidFill>
                  <a:srgbClr val="92D050"/>
                </a:solidFill>
                <a:latin typeface="Comic Sans MS" panose="030F0702030302020204" pitchFamily="66" charset="0"/>
              </a:rPr>
              <a:t>P</a:t>
            </a:r>
            <a:r>
              <a:rPr lang="es-ES" dirty="0" smtClean="0">
                <a:latin typeface="Comic Sans MS" panose="030F0702030302020204" pitchFamily="66" charset="0"/>
              </a:rPr>
              <a:t>E</a:t>
            </a:r>
            <a:r>
              <a:rPr lang="es-ES" dirty="0" smtClean="0">
                <a:solidFill>
                  <a:srgbClr val="00CC00"/>
                </a:solidFill>
                <a:latin typeface="Comic Sans MS" panose="030F0702030302020204" pitchFamily="66" charset="0"/>
              </a:rPr>
              <a:t>G</a:t>
            </a:r>
            <a:r>
              <a:rPr lang="es-ES" dirty="0" smtClean="0">
                <a:latin typeface="Comic Sans MS" panose="030F0702030302020204" pitchFamily="66" charset="0"/>
              </a:rPr>
              <a:t>U</a:t>
            </a:r>
            <a:r>
              <a:rPr lang="es-ES" dirty="0" smtClean="0">
                <a:solidFill>
                  <a:srgbClr val="00CC00"/>
                </a:solidFill>
                <a:latin typeface="Comic Sans MS" panose="030F0702030302020204" pitchFamily="66" charset="0"/>
              </a:rPr>
              <a:t>Á</a:t>
            </a:r>
            <a:endParaRPr lang="en-US" dirty="0">
              <a:solidFill>
                <a:srgbClr val="00CC00"/>
              </a:solidFill>
            </a:endParaRPr>
          </a:p>
        </p:txBody>
      </p:sp>
      <p:pic>
        <p:nvPicPr>
          <p:cNvPr id="9" name="Marcador de contenido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991" y="1732273"/>
            <a:ext cx="6260720" cy="4022725"/>
          </a:xfr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565213"/>
            <a:ext cx="5866227" cy="2292786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96" y="2447777"/>
            <a:ext cx="1295859" cy="1295859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114" y="2695594"/>
            <a:ext cx="1753506" cy="829993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840" y="2477547"/>
            <a:ext cx="1266089" cy="1266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987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57099" y="-52881"/>
            <a:ext cx="6818541" cy="1217736"/>
          </a:xfrm>
        </p:spPr>
        <p:txBody>
          <a:bodyPr/>
          <a:lstStyle/>
          <a:p>
            <a:r>
              <a:rPr lang="es-ES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N</a:t>
            </a:r>
            <a:r>
              <a:rPr lang="es-ES" dirty="0" smtClean="0">
                <a:latin typeface="Comic Sans MS" panose="030F0702030302020204" pitchFamily="66" charset="0"/>
              </a:rPr>
              <a:t>uestros </a:t>
            </a:r>
            <a:r>
              <a:rPr lang="es-ES" dirty="0" smtClean="0">
                <a:solidFill>
                  <a:srgbClr val="92D050"/>
                </a:solidFill>
                <a:latin typeface="Comic Sans MS" panose="030F0702030302020204" pitchFamily="66" charset="0"/>
              </a:rPr>
              <a:t>P</a:t>
            </a:r>
            <a:r>
              <a:rPr lang="es-ES" dirty="0" smtClean="0">
                <a:latin typeface="Comic Sans MS" panose="030F0702030302020204" pitchFamily="66" charset="0"/>
              </a:rPr>
              <a:t>roductos</a:t>
            </a:r>
            <a:endParaRPr lang="en-US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588" y="2001136"/>
            <a:ext cx="4623880" cy="4623880"/>
          </a:xfrm>
        </p:spPr>
      </p:pic>
      <p:sp>
        <p:nvSpPr>
          <p:cNvPr id="7" name="Rectángulo 6"/>
          <p:cNvSpPr/>
          <p:nvPr/>
        </p:nvSpPr>
        <p:spPr>
          <a:xfrm>
            <a:off x="5993796" y="2885621"/>
            <a:ext cx="583340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dirty="0" smtClean="0"/>
          </a:p>
          <a:p>
            <a:pPr marL="273050" algn="just"/>
            <a:r>
              <a:rPr lang="es-ES" dirty="0" smtClean="0"/>
              <a:t>Yerba Mate con palo Arapeguá de 500 GR estacionada dos años y cultivada bajo los principios de la Agricultura Orgánica y Biodinámica.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 smtClean="0"/>
          </a:p>
          <a:p>
            <a:r>
              <a:rPr lang="es-ES" dirty="0" smtClean="0"/>
              <a:t>      </a:t>
            </a:r>
            <a:r>
              <a:rPr lang="es-ES" b="1" dirty="0" smtClean="0">
                <a:solidFill>
                  <a:srgbClr val="92D050"/>
                </a:solidFill>
              </a:rPr>
              <a:t>P.V.P  $10</a:t>
            </a:r>
            <a:endParaRPr lang="es-ES" dirty="0"/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8033" y="5286480"/>
            <a:ext cx="3853967" cy="1571520"/>
          </a:xfrm>
          <a:prstGeom prst="rect">
            <a:avLst/>
          </a:prstGeom>
        </p:spPr>
      </p:pic>
      <p:sp>
        <p:nvSpPr>
          <p:cNvPr id="8" name="Título 1"/>
          <p:cNvSpPr txBox="1">
            <a:spLocks/>
          </p:cNvSpPr>
          <p:nvPr/>
        </p:nvSpPr>
        <p:spPr>
          <a:xfrm>
            <a:off x="3876441" y="967864"/>
            <a:ext cx="6388575" cy="10332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 Calabaza clásica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3057099" y="1134490"/>
            <a:ext cx="6388575" cy="10332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>
                <a:solidFill>
                  <a:schemeClr val="bg1"/>
                </a:solidFill>
                <a:latin typeface="Comic Sans MS" panose="030F0702030302020204" pitchFamily="66" charset="0"/>
              </a:rPr>
              <a:t>  Calabaza clásica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Pergamino horizontal 9"/>
          <p:cNvSpPr/>
          <p:nvPr/>
        </p:nvSpPr>
        <p:spPr>
          <a:xfrm>
            <a:off x="6188810" y="1804519"/>
            <a:ext cx="5443377" cy="941746"/>
          </a:xfrm>
          <a:prstGeom prst="horizontalScroll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 smtClean="0">
                <a:solidFill>
                  <a:srgbClr val="92D050"/>
                </a:solidFill>
              </a:rPr>
              <a:t>YERBA</a:t>
            </a:r>
            <a:r>
              <a:rPr lang="es-ES" sz="3200" b="1" dirty="0" smtClean="0"/>
              <a:t> </a:t>
            </a:r>
            <a:r>
              <a:rPr lang="es-ES" sz="3200" b="1" dirty="0"/>
              <a:t>MATE CON PALO </a:t>
            </a:r>
            <a:endParaRPr lang="es-E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20862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ergamino horizontal 2"/>
          <p:cNvSpPr/>
          <p:nvPr/>
        </p:nvSpPr>
        <p:spPr>
          <a:xfrm>
            <a:off x="203294" y="694908"/>
            <a:ext cx="5772428" cy="922963"/>
          </a:xfrm>
          <a:prstGeom prst="horizontalScroll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3294" y="462897"/>
            <a:ext cx="6388575" cy="1033271"/>
          </a:xfrm>
        </p:spPr>
        <p:txBody>
          <a:bodyPr>
            <a:normAutofit/>
          </a:bodyPr>
          <a:lstStyle/>
          <a:p>
            <a:r>
              <a:rPr lang="es-ES" sz="40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    </a:t>
            </a:r>
            <a:r>
              <a:rPr lang="es-ES" sz="4000" dirty="0" smtClean="0">
                <a:solidFill>
                  <a:srgbClr val="92D050"/>
                </a:solidFill>
                <a:latin typeface="Comic Sans MS" panose="030F0702030302020204" pitchFamily="66" charset="0"/>
              </a:rPr>
              <a:t>Calabaza</a:t>
            </a:r>
            <a:r>
              <a:rPr lang="es-ES" sz="40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clásica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01136"/>
            <a:ext cx="5975722" cy="3380018"/>
          </a:xfrm>
        </p:spPr>
      </p:pic>
      <p:sp>
        <p:nvSpPr>
          <p:cNvPr id="7" name="Rectángulo 6"/>
          <p:cNvSpPr/>
          <p:nvPr/>
        </p:nvSpPr>
        <p:spPr>
          <a:xfrm>
            <a:off x="6172243" y="2001136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b="1" dirty="0" smtClean="0"/>
              <a:t>                    MATE DE CALABAZA ARAPEGUÁ</a:t>
            </a:r>
          </a:p>
          <a:p>
            <a:endParaRPr lang="es-ES" b="1" dirty="0" smtClean="0"/>
          </a:p>
          <a:p>
            <a:pPr marL="355600" indent="-355600"/>
            <a:r>
              <a:rPr lang="es-ES" dirty="0" smtClean="0"/>
              <a:t>	Mate de calabaza Arapeguá, es un mate clásico hecho de manera artesanal que rescata las antiguas tradiciones de cómo cebar y compartir un buen momento entre amigos y familiares.</a:t>
            </a:r>
          </a:p>
          <a:p>
            <a:endParaRPr lang="es-ES" dirty="0" smtClean="0"/>
          </a:p>
          <a:p>
            <a:r>
              <a:rPr lang="es-ES" b="1" dirty="0" smtClean="0">
                <a:solidFill>
                  <a:srgbClr val="92D050"/>
                </a:solidFill>
              </a:rPr>
              <a:t>      P.V.P  $20</a:t>
            </a:r>
          </a:p>
          <a:p>
            <a:endParaRPr lang="es-ES" dirty="0"/>
          </a:p>
          <a:p>
            <a:endParaRPr lang="es-ES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8033" y="5286480"/>
            <a:ext cx="3853967" cy="157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88567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556" y="2036994"/>
            <a:ext cx="5808342" cy="3285344"/>
          </a:xfrm>
        </p:spPr>
      </p:pic>
      <p:sp>
        <p:nvSpPr>
          <p:cNvPr id="7" name="Rectángulo 6"/>
          <p:cNvSpPr/>
          <p:nvPr/>
        </p:nvSpPr>
        <p:spPr>
          <a:xfrm>
            <a:off x="6305266" y="1971506"/>
            <a:ext cx="569111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 smtClean="0"/>
              <a:t>                      MATE H&amp;S DE LIMPIEZA FÁCIL </a:t>
            </a:r>
          </a:p>
          <a:p>
            <a:endParaRPr lang="es-ES" b="1" dirty="0" smtClean="0"/>
          </a:p>
          <a:p>
            <a:pPr marL="273050" indent="-273050" algn="just"/>
            <a:r>
              <a:rPr lang="es-ES" dirty="0" smtClean="0"/>
              <a:t>	Mate Health &amp; sustainability de limpieza fácil, es un mate único, mediante su práctico  sistema de vaciado,  brinda la posibilidad de retirar la yerba usada de manera rápida, en cualquier momento y lugar. Este mate no necesita una curación previa para su uso.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 smtClean="0"/>
          </a:p>
          <a:p>
            <a:r>
              <a:rPr lang="es-ES" dirty="0" smtClean="0"/>
              <a:t>     </a:t>
            </a:r>
            <a:r>
              <a:rPr lang="es-ES" b="1" dirty="0" smtClean="0">
                <a:solidFill>
                  <a:srgbClr val="92D050"/>
                </a:solidFill>
              </a:rPr>
              <a:t>P.V.P  $20</a:t>
            </a:r>
          </a:p>
          <a:p>
            <a:endParaRPr lang="es-ES" dirty="0"/>
          </a:p>
          <a:p>
            <a:endParaRPr lang="es-ES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8033" y="5286480"/>
            <a:ext cx="3853967" cy="1571520"/>
          </a:xfrm>
          <a:prstGeom prst="rect">
            <a:avLst/>
          </a:prstGeom>
        </p:spPr>
      </p:pic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203294" y="462897"/>
            <a:ext cx="6388575" cy="1033272"/>
          </a:xfrm>
        </p:spPr>
        <p:txBody>
          <a:bodyPr/>
          <a:lstStyle/>
          <a:p>
            <a:r>
              <a:rPr lang="es-ES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Nuestros Productos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Pergamino horizontal 9"/>
          <p:cNvSpPr/>
          <p:nvPr/>
        </p:nvSpPr>
        <p:spPr>
          <a:xfrm>
            <a:off x="344470" y="915149"/>
            <a:ext cx="5772428" cy="922963"/>
          </a:xfrm>
          <a:prstGeom prst="horizontalScroll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4000" dirty="0">
              <a:solidFill>
                <a:schemeClr val="bg1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1391555" y="987165"/>
            <a:ext cx="31758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000" dirty="0" smtClean="0">
                <a:solidFill>
                  <a:srgbClr val="92D050"/>
                </a:solidFill>
                <a:latin typeface="Comic Sans MS" panose="030F0702030302020204" pitchFamily="66" charset="0"/>
              </a:rPr>
              <a:t>Polipropileno</a:t>
            </a:r>
            <a:endParaRPr lang="es-ES" sz="4000" dirty="0"/>
          </a:p>
        </p:txBody>
      </p:sp>
    </p:spTree>
    <p:extLst>
      <p:ext uri="{BB962C8B-B14F-4D97-AF65-F5344CB8AC3E}">
        <p14:creationId xmlns:p14="http://schemas.microsoft.com/office/powerpoint/2010/main" val="391678879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etrospección">
  <a:themeElements>
    <a:clrScheme name="Retrospección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ció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ció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2887</TotalTime>
  <Words>408</Words>
  <Application>Microsoft Office PowerPoint</Application>
  <PresentationFormat>Panorámica</PresentationFormat>
  <Paragraphs>54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21" baseType="lpstr">
      <vt:lpstr>Arial</vt:lpstr>
      <vt:lpstr>Bahnschrift SemiLight</vt:lpstr>
      <vt:lpstr>Bradley Hand ITC</vt:lpstr>
      <vt:lpstr>Calibri</vt:lpstr>
      <vt:lpstr>Calibri Light</vt:lpstr>
      <vt:lpstr>Comic Sans MS</vt:lpstr>
      <vt:lpstr>Helvetica</vt:lpstr>
      <vt:lpstr>Open Sans</vt:lpstr>
      <vt:lpstr>Times New Roman</vt:lpstr>
      <vt:lpstr>Wingdings</vt:lpstr>
      <vt:lpstr>Retrospección</vt:lpstr>
      <vt:lpstr>Presentación de PowerPoint</vt:lpstr>
      <vt:lpstr>Nosotros</vt:lpstr>
      <vt:lpstr>YERBA MATE ARAPEGUÁ</vt:lpstr>
      <vt:lpstr>Presentación de PowerPoint</vt:lpstr>
      <vt:lpstr>YERBA MATE ARAPEGUÁ</vt:lpstr>
      <vt:lpstr>YERBA MATE ARAPEGUÁ</vt:lpstr>
      <vt:lpstr>Nuestros Productos</vt:lpstr>
      <vt:lpstr>     Calabaza clásica</vt:lpstr>
      <vt:lpstr>Nuestros Productos</vt:lpstr>
      <vt:lpstr>www.matehs.com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Tere</dc:creator>
  <cp:lastModifiedBy>Tere</cp:lastModifiedBy>
  <cp:revision>118</cp:revision>
  <dcterms:created xsi:type="dcterms:W3CDTF">2019-10-05T18:34:44Z</dcterms:created>
  <dcterms:modified xsi:type="dcterms:W3CDTF">2019-11-03T02:45:02Z</dcterms:modified>
</cp:coreProperties>
</file>